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26" autoAdjust="0"/>
  </p:normalViewPr>
  <p:slideViewPr>
    <p:cSldViewPr>
      <p:cViewPr varScale="1">
        <p:scale>
          <a:sx n="102" d="100"/>
          <a:sy n="102" d="100"/>
        </p:scale>
        <p:origin x="180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8475"/>
          </a:xfrm>
          <a:prstGeom prst="rect">
            <a:avLst/>
          </a:prstGeom>
        </p:spPr>
        <p:txBody>
          <a:bodyPr vert="horz" lIns="91432" tIns="45716" rIns="91432" bIns="45716" rtlCol="0"/>
          <a:lstStyle>
            <a:lvl1pPr algn="r">
              <a:defRPr sz="1200"/>
            </a:lvl1pPr>
          </a:lstStyle>
          <a:p>
            <a:fld id="{8A6D1229-E8F0-4D35-89A1-7F1480B26B18}" type="datetimeFigureOut">
              <a:rPr kumimoji="1" lang="ja-JP" altLang="en-US" smtClean="0"/>
              <a:t>2025/3/19</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1039" y="4783138"/>
            <a:ext cx="5445125" cy="3913187"/>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2" tIns="45716" rIns="91432" bIns="45716" rtlCol="0" anchor="b"/>
          <a:lstStyle>
            <a:lvl1pPr algn="r">
              <a:defRPr sz="1200"/>
            </a:lvl1pPr>
          </a:lstStyle>
          <a:p>
            <a:fld id="{06597327-1396-4250-85D2-31CCBD725BF2}" type="slidenum">
              <a:rPr kumimoji="1" lang="ja-JP" altLang="en-US" smtClean="0"/>
              <a:t>‹#›</a:t>
            </a:fld>
            <a:endParaRPr kumimoji="1" lang="ja-JP" altLang="en-US"/>
          </a:p>
        </p:txBody>
      </p:sp>
    </p:spTree>
    <p:extLst>
      <p:ext uri="{BB962C8B-B14F-4D97-AF65-F5344CB8AC3E}">
        <p14:creationId xmlns:p14="http://schemas.microsoft.com/office/powerpoint/2010/main" val="20034929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6597327-1396-4250-85D2-31CCBD725BF2}" type="slidenum">
              <a:rPr kumimoji="1" lang="ja-JP" altLang="en-US" smtClean="0"/>
              <a:t>1</a:t>
            </a:fld>
            <a:endParaRPr kumimoji="1" lang="ja-JP" altLang="en-US"/>
          </a:p>
        </p:txBody>
      </p:sp>
    </p:spTree>
    <p:extLst>
      <p:ext uri="{BB962C8B-B14F-4D97-AF65-F5344CB8AC3E}">
        <p14:creationId xmlns:p14="http://schemas.microsoft.com/office/powerpoint/2010/main" val="1368833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3E731E2-54D5-40F8-8458-AD124D7178F8}" type="datetimeFigureOut">
              <a:rPr kumimoji="1" lang="ja-JP" altLang="en-US" smtClean="0"/>
              <a:pPr/>
              <a:t>2025/3/19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FA4F5EF-0250-4F59-890F-9E5B71B5689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3E731E2-54D5-40F8-8458-AD124D7178F8}" type="datetimeFigureOut">
              <a:rPr kumimoji="1" lang="ja-JP" altLang="en-US" smtClean="0"/>
              <a:pPr/>
              <a:t>2025/3/19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FA4F5EF-0250-4F59-890F-9E5B71B5689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3E731E2-54D5-40F8-8458-AD124D7178F8}" type="datetimeFigureOut">
              <a:rPr kumimoji="1" lang="ja-JP" altLang="en-US" smtClean="0"/>
              <a:pPr/>
              <a:t>2025/3/19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FA4F5EF-0250-4F59-890F-9E5B71B5689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3E731E2-54D5-40F8-8458-AD124D7178F8}" type="datetimeFigureOut">
              <a:rPr kumimoji="1" lang="ja-JP" altLang="en-US" smtClean="0"/>
              <a:pPr/>
              <a:t>2025/3/19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FA4F5EF-0250-4F59-890F-9E5B71B5689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3E731E2-54D5-40F8-8458-AD124D7178F8}" type="datetimeFigureOut">
              <a:rPr kumimoji="1" lang="ja-JP" altLang="en-US" smtClean="0"/>
              <a:pPr/>
              <a:t>2025/3/19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FA4F5EF-0250-4F59-890F-9E5B71B5689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3E731E2-54D5-40F8-8458-AD124D7178F8}" type="datetimeFigureOut">
              <a:rPr kumimoji="1" lang="ja-JP" altLang="en-US" smtClean="0"/>
              <a:pPr/>
              <a:t>2025/3/19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FA4F5EF-0250-4F59-890F-9E5B71B5689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3E731E2-54D5-40F8-8458-AD124D7178F8}" type="datetimeFigureOut">
              <a:rPr kumimoji="1" lang="ja-JP" altLang="en-US" smtClean="0"/>
              <a:pPr/>
              <a:t>2025/3/19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0FA4F5EF-0250-4F59-890F-9E5B71B5689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3E731E2-54D5-40F8-8458-AD124D7178F8}" type="datetimeFigureOut">
              <a:rPr kumimoji="1" lang="ja-JP" altLang="en-US" smtClean="0"/>
              <a:pPr/>
              <a:t>2025/3/19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0FA4F5EF-0250-4F59-890F-9E5B71B5689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3E731E2-54D5-40F8-8458-AD124D7178F8}" type="datetimeFigureOut">
              <a:rPr kumimoji="1" lang="ja-JP" altLang="en-US" smtClean="0"/>
              <a:pPr/>
              <a:t>2025/3/19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0FA4F5EF-0250-4F59-890F-9E5B71B5689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3E731E2-54D5-40F8-8458-AD124D7178F8}" type="datetimeFigureOut">
              <a:rPr kumimoji="1" lang="ja-JP" altLang="en-US" smtClean="0"/>
              <a:pPr/>
              <a:t>2025/3/19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FA4F5EF-0250-4F59-890F-9E5B71B5689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3E731E2-54D5-40F8-8458-AD124D7178F8}" type="datetimeFigureOut">
              <a:rPr kumimoji="1" lang="ja-JP" altLang="en-US" smtClean="0"/>
              <a:pPr/>
              <a:t>2025/3/19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FA4F5EF-0250-4F59-890F-9E5B71B5689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E731E2-54D5-40F8-8458-AD124D7178F8}" type="datetimeFigureOut">
              <a:rPr kumimoji="1" lang="ja-JP" altLang="en-US" smtClean="0"/>
              <a:pPr/>
              <a:t>2025/3/19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A4F5EF-0250-4F59-890F-9E5B71B5689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円/楕円 8"/>
          <p:cNvSpPr/>
          <p:nvPr/>
        </p:nvSpPr>
        <p:spPr>
          <a:xfrm>
            <a:off x="2188424" y="1409023"/>
            <a:ext cx="4680520" cy="3397742"/>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rgbClr val="FF0000"/>
              </a:solidFill>
            </a:endParaRPr>
          </a:p>
        </p:txBody>
      </p:sp>
      <p:sp>
        <p:nvSpPr>
          <p:cNvPr id="44" name="ドーナツ 43"/>
          <p:cNvSpPr/>
          <p:nvPr/>
        </p:nvSpPr>
        <p:spPr>
          <a:xfrm>
            <a:off x="1526853" y="644418"/>
            <a:ext cx="6120680" cy="4956676"/>
          </a:xfrm>
          <a:prstGeom prst="donut">
            <a:avLst>
              <a:gd name="adj" fmla="val 4131"/>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対角する 2 つの角を丸めた四角形 7"/>
          <p:cNvSpPr/>
          <p:nvPr/>
        </p:nvSpPr>
        <p:spPr>
          <a:xfrm>
            <a:off x="6289514" y="4002441"/>
            <a:ext cx="2749773" cy="1209342"/>
          </a:xfrm>
          <a:prstGeom prst="round2Diag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chemeClr val="tx1"/>
              </a:solidFill>
            </a:endParaRPr>
          </a:p>
          <a:p>
            <a:r>
              <a:rPr kumimoji="1" lang="ja-JP" altLang="en-US" sz="1100" dirty="0">
                <a:solidFill>
                  <a:schemeClr val="tx1"/>
                </a:solidFill>
              </a:rPr>
              <a:t>　　　</a:t>
            </a:r>
          </a:p>
        </p:txBody>
      </p:sp>
      <p:sp>
        <p:nvSpPr>
          <p:cNvPr id="6" name="対角する 2 つの角を丸めた四角形 5"/>
          <p:cNvSpPr/>
          <p:nvPr/>
        </p:nvSpPr>
        <p:spPr>
          <a:xfrm>
            <a:off x="148163" y="867627"/>
            <a:ext cx="3082378" cy="4361574"/>
          </a:xfrm>
          <a:prstGeom prst="round2Diag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kumimoji="1" lang="en-US" altLang="ja-JP" sz="1100" dirty="0">
              <a:solidFill>
                <a:schemeClr val="tx1"/>
              </a:solidFill>
            </a:endParaRPr>
          </a:p>
        </p:txBody>
      </p:sp>
      <p:sp>
        <p:nvSpPr>
          <p:cNvPr id="7" name="対角する 2 つの角を丸めた四角形 6"/>
          <p:cNvSpPr/>
          <p:nvPr/>
        </p:nvSpPr>
        <p:spPr>
          <a:xfrm>
            <a:off x="6287725" y="828304"/>
            <a:ext cx="2749773" cy="2230389"/>
          </a:xfrm>
          <a:prstGeom prst="round2Diag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100" dirty="0">
              <a:solidFill>
                <a:schemeClr val="tx1"/>
              </a:solidFill>
            </a:endParaRPr>
          </a:p>
        </p:txBody>
      </p:sp>
      <p:sp>
        <p:nvSpPr>
          <p:cNvPr id="10" name="角丸四角形 9"/>
          <p:cNvSpPr/>
          <p:nvPr/>
        </p:nvSpPr>
        <p:spPr>
          <a:xfrm>
            <a:off x="439901" y="651602"/>
            <a:ext cx="2423423" cy="43204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a:solidFill>
                  <a:schemeClr val="tx1"/>
                </a:solidFill>
              </a:rPr>
              <a:t>【</a:t>
            </a:r>
            <a:r>
              <a:rPr lang="ja-JP" altLang="en-US" sz="1400" b="1" dirty="0">
                <a:solidFill>
                  <a:schemeClr val="tx1"/>
                </a:solidFill>
              </a:rPr>
              <a:t>量</a:t>
            </a:r>
            <a:r>
              <a:rPr lang="en-US" altLang="ja-JP" sz="1400" b="1" dirty="0">
                <a:solidFill>
                  <a:schemeClr val="tx1"/>
                </a:solidFill>
              </a:rPr>
              <a:t>】</a:t>
            </a:r>
            <a:r>
              <a:rPr lang="ja-JP" altLang="en-US" sz="1400" b="1" dirty="0">
                <a:solidFill>
                  <a:schemeClr val="tx1"/>
                </a:solidFill>
              </a:rPr>
              <a:t>多様な人材の確保</a:t>
            </a:r>
          </a:p>
        </p:txBody>
      </p:sp>
      <p:sp>
        <p:nvSpPr>
          <p:cNvPr id="11" name="角丸四角形 10"/>
          <p:cNvSpPr/>
          <p:nvPr/>
        </p:nvSpPr>
        <p:spPr>
          <a:xfrm>
            <a:off x="6388277" y="651602"/>
            <a:ext cx="2481260" cy="43204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a:solidFill>
                  <a:schemeClr val="tx1"/>
                </a:solidFill>
              </a:rPr>
              <a:t>【</a:t>
            </a:r>
            <a:r>
              <a:rPr lang="ja-JP" altLang="en-US" sz="1400" b="1" dirty="0">
                <a:solidFill>
                  <a:schemeClr val="tx1"/>
                </a:solidFill>
              </a:rPr>
              <a:t>質</a:t>
            </a:r>
            <a:r>
              <a:rPr lang="en-US" altLang="ja-JP" sz="1400" b="1" dirty="0">
                <a:solidFill>
                  <a:schemeClr val="tx1"/>
                </a:solidFill>
              </a:rPr>
              <a:t>】</a:t>
            </a:r>
            <a:r>
              <a:rPr lang="ja-JP" altLang="en-US" sz="1400" b="1" dirty="0">
                <a:solidFill>
                  <a:schemeClr val="tx1"/>
                </a:solidFill>
              </a:rPr>
              <a:t>人材の育成・資質の向上</a:t>
            </a:r>
            <a:endParaRPr lang="en-US" altLang="ja-JP" sz="1400" b="1" dirty="0">
              <a:solidFill>
                <a:schemeClr val="tx1"/>
              </a:solidFill>
            </a:endParaRPr>
          </a:p>
        </p:txBody>
      </p:sp>
      <p:sp>
        <p:nvSpPr>
          <p:cNvPr id="14" name="角丸四角形 13"/>
          <p:cNvSpPr/>
          <p:nvPr/>
        </p:nvSpPr>
        <p:spPr>
          <a:xfrm>
            <a:off x="3329164" y="1151734"/>
            <a:ext cx="2880320" cy="187209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b="1" dirty="0">
              <a:solidFill>
                <a:schemeClr val="tx1"/>
              </a:solidFill>
            </a:endParaRPr>
          </a:p>
        </p:txBody>
      </p:sp>
      <p:sp>
        <p:nvSpPr>
          <p:cNvPr id="17" name="テキスト ボックス 16"/>
          <p:cNvSpPr txBox="1"/>
          <p:nvPr/>
        </p:nvSpPr>
        <p:spPr>
          <a:xfrm>
            <a:off x="987683" y="213531"/>
            <a:ext cx="7168634" cy="430887"/>
          </a:xfrm>
          <a:prstGeom prst="rect">
            <a:avLst/>
          </a:prstGeom>
          <a:noFill/>
        </p:spPr>
        <p:txBody>
          <a:bodyPr wrap="square" rtlCol="0">
            <a:spAutoFit/>
          </a:bodyPr>
          <a:lstStyle/>
          <a:p>
            <a:pPr algn="ctr"/>
            <a:r>
              <a:rPr kumimoji="1" lang="ja-JP" altLang="en-US" sz="2200" b="1" dirty="0"/>
              <a:t>令和７（</a:t>
            </a:r>
            <a:r>
              <a:rPr kumimoji="1" lang="en-US" altLang="ja-JP" sz="2200" b="1" dirty="0">
                <a:latin typeface="+mj-ea"/>
                <a:ea typeface="+mj-ea"/>
              </a:rPr>
              <a:t>2025</a:t>
            </a:r>
            <a:r>
              <a:rPr kumimoji="1" lang="ja-JP" altLang="en-US" sz="2200" b="1" dirty="0"/>
              <a:t>）年度栃木県介護人材確保対策事業の全体図</a:t>
            </a:r>
            <a:endParaRPr kumimoji="1" lang="ja-JP" altLang="en-US" sz="2200" dirty="0"/>
          </a:p>
        </p:txBody>
      </p:sp>
      <p:sp>
        <p:nvSpPr>
          <p:cNvPr id="21" name="テキスト ボックス 20"/>
          <p:cNvSpPr txBox="1"/>
          <p:nvPr/>
        </p:nvSpPr>
        <p:spPr>
          <a:xfrm>
            <a:off x="237859" y="1256906"/>
            <a:ext cx="2980303" cy="3416320"/>
          </a:xfrm>
          <a:prstGeom prst="rect">
            <a:avLst/>
          </a:prstGeom>
          <a:noFill/>
        </p:spPr>
        <p:txBody>
          <a:bodyPr wrap="none" rtlCol="0">
            <a:spAutoFit/>
          </a:bodyPr>
          <a:lstStyle/>
          <a:p>
            <a:endParaRPr lang="en-US" altLang="ja-JP" sz="1200" dirty="0"/>
          </a:p>
          <a:p>
            <a:r>
              <a:rPr lang="ja-JP" altLang="en-US" sz="1200" dirty="0"/>
              <a:t>○介護のお仕事魅力向上促進事業</a:t>
            </a:r>
            <a:endParaRPr lang="en-US" altLang="ja-JP" sz="1200" dirty="0"/>
          </a:p>
          <a:p>
            <a:r>
              <a:rPr lang="ja-JP" altLang="en-US" sz="1200" dirty="0"/>
              <a:t>○介護に関する入門的研修事業</a:t>
            </a:r>
            <a:endParaRPr lang="en-US" altLang="ja-JP" sz="1200" dirty="0"/>
          </a:p>
          <a:p>
            <a:r>
              <a:rPr lang="ja-JP" altLang="en-US" sz="1200" dirty="0"/>
              <a:t>○職場体験事業</a:t>
            </a:r>
            <a:endParaRPr lang="en-US" altLang="ja-JP" sz="1200" dirty="0"/>
          </a:p>
          <a:p>
            <a:r>
              <a:rPr lang="ja-JP" altLang="en-US" sz="1200" dirty="0"/>
              <a:t>○介護人材マッチング機能強化事業</a:t>
            </a:r>
            <a:endParaRPr lang="en-US" altLang="ja-JP" sz="1200" dirty="0"/>
          </a:p>
          <a:p>
            <a:r>
              <a:rPr lang="ja-JP" altLang="en-US" sz="1200" dirty="0"/>
              <a:t>○元気高齢者によるとちぎケア・アシ</a:t>
            </a:r>
            <a:endParaRPr lang="en-US" altLang="ja-JP" sz="1200" dirty="0"/>
          </a:p>
          <a:p>
            <a:r>
              <a:rPr lang="ja-JP" altLang="en-US" sz="1200" dirty="0"/>
              <a:t>　 スタント導入事業</a:t>
            </a:r>
            <a:endParaRPr lang="en-US" altLang="ja-JP" sz="1200" dirty="0"/>
          </a:p>
          <a:p>
            <a:r>
              <a:rPr lang="ja-JP" altLang="en-US" sz="1200" dirty="0"/>
              <a:t>○「介護の日」啓発事業</a:t>
            </a:r>
            <a:endParaRPr lang="en-US" altLang="ja-JP" sz="1200" dirty="0"/>
          </a:p>
          <a:p>
            <a:r>
              <a:rPr lang="ja-JP" altLang="en-US" sz="1200" dirty="0"/>
              <a:t>○介護職員初任者研修事業</a:t>
            </a:r>
            <a:endParaRPr lang="en-US" altLang="ja-JP" sz="1200" dirty="0"/>
          </a:p>
          <a:p>
            <a:r>
              <a:rPr lang="ja-JP" altLang="en-US" sz="1200" dirty="0"/>
              <a:t>　・介護職員初任者研修受講費用助成事業</a:t>
            </a:r>
            <a:endParaRPr lang="en-US" altLang="ja-JP" sz="1200" dirty="0"/>
          </a:p>
          <a:p>
            <a:r>
              <a:rPr lang="ja-JP" altLang="en-US" sz="1200" b="1" dirty="0"/>
              <a:t>　</a:t>
            </a:r>
            <a:r>
              <a:rPr lang="ja-JP" altLang="en-US" sz="1200" dirty="0"/>
              <a:t>・介護職員初任者研修実施事業</a:t>
            </a:r>
            <a:endParaRPr lang="en-US" altLang="ja-JP" sz="1200" dirty="0"/>
          </a:p>
          <a:p>
            <a:r>
              <a:rPr lang="ja-JP" altLang="en-US" sz="1200" dirty="0"/>
              <a:t>○離職者届出制度事業</a:t>
            </a:r>
            <a:endParaRPr lang="en-US" altLang="ja-JP" sz="1200" dirty="0"/>
          </a:p>
          <a:p>
            <a:r>
              <a:rPr lang="ja-JP" altLang="en-US" sz="1200" dirty="0"/>
              <a:t>○介護支援専門員研修受講費助成</a:t>
            </a:r>
            <a:endParaRPr lang="en-US" altLang="ja-JP" sz="1200" dirty="0"/>
          </a:p>
          <a:p>
            <a:r>
              <a:rPr lang="ja-JP" altLang="en-US" sz="1200" dirty="0"/>
              <a:t>○介護福祉士等養成施設運営助成事業</a:t>
            </a:r>
            <a:endParaRPr lang="en-US" altLang="ja-JP" sz="1200" dirty="0"/>
          </a:p>
          <a:p>
            <a:r>
              <a:rPr lang="ja-JP" altLang="en-US" sz="1200" dirty="0"/>
              <a:t>○介護福祉士修学資金等貸付事業</a:t>
            </a:r>
            <a:endParaRPr lang="en-US" altLang="ja-JP" sz="1200" dirty="0"/>
          </a:p>
          <a:p>
            <a:r>
              <a:rPr lang="ja-JP" altLang="en-US" sz="1200" dirty="0"/>
              <a:t>○福祉系高校修学資金貸付事業</a:t>
            </a:r>
            <a:endParaRPr lang="en-US" altLang="ja-JP" sz="1200" dirty="0"/>
          </a:p>
          <a:p>
            <a:r>
              <a:rPr lang="ja-JP" altLang="en-US" sz="1200" dirty="0"/>
              <a:t>○介護分野就職支援金貸付事業</a:t>
            </a:r>
            <a:endParaRPr lang="en-US" altLang="ja-JP" sz="1200" dirty="0"/>
          </a:p>
          <a:p>
            <a:r>
              <a:rPr lang="ja-JP" altLang="en-US" sz="1200" b="1" u="sng" dirty="0"/>
              <a:t>○訪問介護人材確保体制構築支援事業</a:t>
            </a:r>
            <a:endParaRPr lang="en-US" altLang="ja-JP" sz="1200" b="1" u="sng" dirty="0"/>
          </a:p>
        </p:txBody>
      </p:sp>
      <p:sp>
        <p:nvSpPr>
          <p:cNvPr id="28" name="テキスト ボックス 27"/>
          <p:cNvSpPr txBox="1"/>
          <p:nvPr/>
        </p:nvSpPr>
        <p:spPr>
          <a:xfrm>
            <a:off x="6365474" y="1311620"/>
            <a:ext cx="2646878" cy="1569660"/>
          </a:xfrm>
          <a:prstGeom prst="rect">
            <a:avLst/>
          </a:prstGeom>
          <a:noFill/>
        </p:spPr>
        <p:txBody>
          <a:bodyPr wrap="none" rtlCol="0">
            <a:spAutoFit/>
          </a:bodyPr>
          <a:lstStyle/>
          <a:p>
            <a:r>
              <a:rPr lang="ja-JP" altLang="en-US" sz="1200" dirty="0"/>
              <a:t>○介護人材キャリアパス支援事業</a:t>
            </a:r>
            <a:endParaRPr lang="en-US" altLang="ja-JP" sz="1200" dirty="0"/>
          </a:p>
          <a:p>
            <a:r>
              <a:rPr lang="ja-JP" altLang="en-US" sz="1200" dirty="0"/>
              <a:t>　　・介護職員スキルアップ研修</a:t>
            </a:r>
            <a:endParaRPr lang="en-US" altLang="ja-JP" sz="1200" dirty="0"/>
          </a:p>
          <a:p>
            <a:r>
              <a:rPr lang="ja-JP" altLang="en-US" sz="1200" dirty="0"/>
              <a:t>　　・サービス提供責任者研修</a:t>
            </a:r>
            <a:endParaRPr lang="en-US" altLang="ja-JP" sz="1200" dirty="0"/>
          </a:p>
          <a:p>
            <a:r>
              <a:rPr lang="ja-JP" altLang="en-US" sz="1200" dirty="0"/>
              <a:t>　　・小規模事業所資質向上研修</a:t>
            </a:r>
            <a:endParaRPr lang="en-US" altLang="ja-JP" sz="1200" dirty="0"/>
          </a:p>
          <a:p>
            <a:r>
              <a:rPr lang="ja-JP" altLang="en-US" sz="1200" dirty="0"/>
              <a:t>　　・介護福祉士国家試験対策講座</a:t>
            </a:r>
            <a:endParaRPr lang="en-US" altLang="ja-JP" sz="1200" dirty="0"/>
          </a:p>
          <a:p>
            <a:r>
              <a:rPr lang="ja-JP" altLang="en-US" sz="1200" dirty="0"/>
              <a:t>　　・高齢者権利擁護推進研修</a:t>
            </a:r>
            <a:endParaRPr lang="en-US" altLang="ja-JP" sz="1200" dirty="0"/>
          </a:p>
          <a:p>
            <a:r>
              <a:rPr lang="ja-JP" altLang="en-US" sz="1200" dirty="0"/>
              <a:t>〇介護支援専門員資質向上事業</a:t>
            </a:r>
            <a:endParaRPr lang="en-US" altLang="ja-JP" sz="1200" dirty="0"/>
          </a:p>
          <a:p>
            <a:r>
              <a:rPr lang="ja-JP" altLang="en-US" sz="1200" dirty="0"/>
              <a:t>○外国人介護人材就労支援対策事業</a:t>
            </a:r>
            <a:endParaRPr lang="en-US" altLang="ja-JP" sz="1200" dirty="0"/>
          </a:p>
        </p:txBody>
      </p:sp>
      <p:sp>
        <p:nvSpPr>
          <p:cNvPr id="31" name="テキスト ボックス 30"/>
          <p:cNvSpPr txBox="1"/>
          <p:nvPr/>
        </p:nvSpPr>
        <p:spPr>
          <a:xfrm>
            <a:off x="6413590" y="4226898"/>
            <a:ext cx="2650528" cy="830997"/>
          </a:xfrm>
          <a:prstGeom prst="rect">
            <a:avLst/>
          </a:prstGeom>
          <a:noFill/>
        </p:spPr>
        <p:txBody>
          <a:bodyPr wrap="square" rtlCol="0">
            <a:spAutoFit/>
          </a:bodyPr>
          <a:lstStyle/>
          <a:p>
            <a:r>
              <a:rPr lang="ja-JP" altLang="en-US" sz="1200" dirty="0"/>
              <a:t>○とちぎ介護人材育成認証制度事業</a:t>
            </a:r>
            <a:endParaRPr lang="en-US" altLang="ja-JP" sz="1200" dirty="0"/>
          </a:p>
          <a:p>
            <a:r>
              <a:rPr lang="ja-JP" altLang="en-US" sz="1200" b="1" u="sng" dirty="0"/>
              <a:t>○外国人介護人材定着支援事業</a:t>
            </a:r>
            <a:endParaRPr lang="en-US" altLang="ja-JP" sz="1200" b="1" u="sng" dirty="0"/>
          </a:p>
          <a:p>
            <a:r>
              <a:rPr lang="ja-JP" altLang="en-US" sz="1200" dirty="0"/>
              <a:t>○介護テクノロジー定着支援事業</a:t>
            </a:r>
            <a:endParaRPr lang="en-US" altLang="ja-JP" sz="1200" dirty="0"/>
          </a:p>
          <a:p>
            <a:r>
              <a:rPr lang="ja-JP" altLang="en-US" sz="1200" b="1" u="sng" dirty="0"/>
              <a:t>○</a:t>
            </a:r>
            <a:r>
              <a:rPr lang="zh-TW" altLang="en-US" sz="1200" b="1" u="sng" dirty="0">
                <a:latin typeface="ＭＳ ゴシック" panose="020B0609070205080204" pitchFamily="49" charset="-128"/>
                <a:ea typeface="ＭＳ ゴシック" panose="020B0609070205080204" pitchFamily="49" charset="-128"/>
              </a:rPr>
              <a:t>介護生産性向上推進総合事業</a:t>
            </a:r>
            <a:endParaRPr lang="en-US" altLang="ja-JP" sz="1200" b="1" u="sng" dirty="0">
              <a:latin typeface="ＭＳ ゴシック" panose="020B0609070205080204" pitchFamily="49" charset="-128"/>
              <a:ea typeface="ＭＳ ゴシック" panose="020B0609070205080204" pitchFamily="49" charset="-128"/>
            </a:endParaRPr>
          </a:p>
        </p:txBody>
      </p:sp>
      <p:sp>
        <p:nvSpPr>
          <p:cNvPr id="12" name="角丸四角形 11"/>
          <p:cNvSpPr/>
          <p:nvPr/>
        </p:nvSpPr>
        <p:spPr>
          <a:xfrm>
            <a:off x="6411640" y="3523707"/>
            <a:ext cx="2475843" cy="566981"/>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rPr>
              <a:t>【</a:t>
            </a:r>
            <a:r>
              <a:rPr lang="ja-JP" altLang="en-US" sz="1400" b="1" dirty="0">
                <a:solidFill>
                  <a:schemeClr val="tx1"/>
                </a:solidFill>
              </a:rPr>
              <a:t>環境整備</a:t>
            </a:r>
            <a:r>
              <a:rPr lang="en-US" altLang="ja-JP" sz="1400" b="1" dirty="0">
                <a:solidFill>
                  <a:schemeClr val="tx1"/>
                </a:solidFill>
              </a:rPr>
              <a:t>】</a:t>
            </a:r>
          </a:p>
          <a:p>
            <a:pPr algn="ctr"/>
            <a:r>
              <a:rPr lang="ja-JP" altLang="en-US" sz="1400" b="1" dirty="0">
                <a:solidFill>
                  <a:schemeClr val="tx1"/>
                </a:solidFill>
              </a:rPr>
              <a:t>労働環境・処遇の改善</a:t>
            </a:r>
          </a:p>
        </p:txBody>
      </p:sp>
      <p:sp>
        <p:nvSpPr>
          <p:cNvPr id="49" name="テキスト ボックス 48"/>
          <p:cNvSpPr txBox="1"/>
          <p:nvPr/>
        </p:nvSpPr>
        <p:spPr>
          <a:xfrm>
            <a:off x="149124" y="6155015"/>
            <a:ext cx="8881535" cy="523220"/>
          </a:xfrm>
          <a:prstGeom prst="rect">
            <a:avLst/>
          </a:prstGeom>
          <a:solidFill>
            <a:schemeClr val="bg1"/>
          </a:solidFill>
          <a:ln w="38100" cmpd="dbl">
            <a:solidFill>
              <a:schemeClr val="tx1"/>
            </a:solidFill>
          </a:ln>
        </p:spPr>
        <p:txBody>
          <a:bodyPr wrap="square" rtlCol="0">
            <a:spAutoFit/>
          </a:bodyPr>
          <a:lstStyle/>
          <a:p>
            <a:r>
              <a:rPr lang="ja-JP" altLang="en-US" sz="1400" b="1" dirty="0"/>
              <a:t>○　</a:t>
            </a:r>
            <a:r>
              <a:rPr kumimoji="1" lang="ja-JP" altLang="en-US" sz="1400" b="1" dirty="0"/>
              <a:t>「多様な人材の確保」、「人材の育成・資質の向上」、</a:t>
            </a:r>
            <a:r>
              <a:rPr lang="ja-JP" altLang="en-US" sz="1400" b="1" dirty="0"/>
              <a:t>　</a:t>
            </a:r>
            <a:r>
              <a:rPr kumimoji="1" lang="ja-JP" altLang="en-US" sz="1400" b="1" dirty="0"/>
              <a:t>「労働環境・処遇の改善」の３つの柱が循環し事業効果が高まる仕組み　　</a:t>
            </a:r>
          </a:p>
        </p:txBody>
      </p:sp>
      <p:sp>
        <p:nvSpPr>
          <p:cNvPr id="62" name="テキスト ボックス 61"/>
          <p:cNvSpPr txBox="1"/>
          <p:nvPr/>
        </p:nvSpPr>
        <p:spPr>
          <a:xfrm>
            <a:off x="3357334" y="1373223"/>
            <a:ext cx="2852150" cy="1477328"/>
          </a:xfrm>
          <a:prstGeom prst="rect">
            <a:avLst/>
          </a:prstGeom>
          <a:noFill/>
        </p:spPr>
        <p:txBody>
          <a:bodyPr wrap="square" rtlCol="0">
            <a:spAutoFit/>
          </a:bodyPr>
          <a:lstStyle/>
          <a:p>
            <a:pPr algn="ctr"/>
            <a:r>
              <a:rPr lang="ja-JP" altLang="en-US" b="1" dirty="0"/>
              <a:t>栃木県介護現場革新会議</a:t>
            </a:r>
            <a:endParaRPr lang="en-US" altLang="ja-JP" b="1" dirty="0"/>
          </a:p>
          <a:p>
            <a:pPr algn="ctr"/>
            <a:endParaRPr lang="en-US" altLang="ja-JP" sz="600" b="1" dirty="0"/>
          </a:p>
          <a:p>
            <a:r>
              <a:rPr lang="ja-JP" altLang="en-US" sz="1100" dirty="0"/>
              <a:t>介護現場における様々な課題の解決に向け、介護関係団体等が連携し、具体的な取組やその方策について検討する。</a:t>
            </a:r>
            <a:endParaRPr lang="en-US" altLang="ja-JP" sz="1100" dirty="0"/>
          </a:p>
          <a:p>
            <a:r>
              <a:rPr lang="ja-JP" altLang="en-US" sz="1100" dirty="0"/>
              <a:t>・介護人材確保対策の提案・実施</a:t>
            </a:r>
            <a:endParaRPr lang="en-US" altLang="ja-JP" sz="1100" dirty="0"/>
          </a:p>
          <a:p>
            <a:r>
              <a:rPr lang="ja-JP" altLang="en-US" sz="1100" dirty="0"/>
              <a:t>・介護人材確保対策の連携強化</a:t>
            </a:r>
            <a:endParaRPr lang="en-US" altLang="ja-JP" sz="1100" dirty="0"/>
          </a:p>
          <a:p>
            <a:r>
              <a:rPr lang="ja-JP" altLang="en-US" sz="1100" dirty="0"/>
              <a:t>・介護現場の生産性向上に向けた取組推進</a:t>
            </a:r>
            <a:endParaRPr lang="en-US" altLang="ja-JP" sz="1100" dirty="0"/>
          </a:p>
        </p:txBody>
      </p:sp>
      <p:sp>
        <p:nvSpPr>
          <p:cNvPr id="3" name="テキスト ボックス 2"/>
          <p:cNvSpPr txBox="1"/>
          <p:nvPr/>
        </p:nvSpPr>
        <p:spPr>
          <a:xfrm>
            <a:off x="6709397" y="5893405"/>
            <a:ext cx="2368230" cy="261610"/>
          </a:xfrm>
          <a:prstGeom prst="rect">
            <a:avLst/>
          </a:prstGeom>
          <a:noFill/>
        </p:spPr>
        <p:txBody>
          <a:bodyPr wrap="square" rtlCol="0">
            <a:spAutoFit/>
          </a:bodyPr>
          <a:lstStyle/>
          <a:p>
            <a:r>
              <a:rPr lang="en-US" altLang="ja-JP" sz="1100" dirty="0"/>
              <a:t>※</a:t>
            </a:r>
            <a:r>
              <a:rPr lang="ja-JP" altLang="en-US" sz="1100" dirty="0"/>
              <a:t>下線部分は新規・拡充事業</a:t>
            </a:r>
            <a:endParaRPr kumimoji="1" lang="ja-JP" altLang="en-US" sz="1100" dirty="0"/>
          </a:p>
        </p:txBody>
      </p:sp>
      <p:sp>
        <p:nvSpPr>
          <p:cNvPr id="2" name="大かっこ 1">
            <a:extLst>
              <a:ext uri="{FF2B5EF4-FFF2-40B4-BE49-F238E27FC236}">
                <a16:creationId xmlns:a16="http://schemas.microsoft.com/office/drawing/2014/main" id="{E34D028C-66C0-4564-8BFE-21A880087D45}"/>
              </a:ext>
            </a:extLst>
          </p:cNvPr>
          <p:cNvSpPr/>
          <p:nvPr/>
        </p:nvSpPr>
        <p:spPr>
          <a:xfrm>
            <a:off x="6491655" y="1571074"/>
            <a:ext cx="2371266" cy="838169"/>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6" name="角丸四角形 32">
            <a:extLst>
              <a:ext uri="{FF2B5EF4-FFF2-40B4-BE49-F238E27FC236}">
                <a16:creationId xmlns:a16="http://schemas.microsoft.com/office/drawing/2014/main" id="{5F91904A-A04B-F121-C544-2367D83F6775}"/>
              </a:ext>
            </a:extLst>
          </p:cNvPr>
          <p:cNvSpPr/>
          <p:nvPr/>
        </p:nvSpPr>
        <p:spPr>
          <a:xfrm>
            <a:off x="3291640" y="3709234"/>
            <a:ext cx="2917844" cy="2048880"/>
          </a:xfrm>
          <a:prstGeom prst="roundRect">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t>・機器展示</a:t>
            </a:r>
          </a:p>
        </p:txBody>
      </p:sp>
      <p:sp>
        <p:nvSpPr>
          <p:cNvPr id="5" name="矢印: 下 4">
            <a:extLst>
              <a:ext uri="{FF2B5EF4-FFF2-40B4-BE49-F238E27FC236}">
                <a16:creationId xmlns:a16="http://schemas.microsoft.com/office/drawing/2014/main" id="{3BD195AD-D130-103B-8493-013561371B1D}"/>
              </a:ext>
            </a:extLst>
          </p:cNvPr>
          <p:cNvSpPr/>
          <p:nvPr/>
        </p:nvSpPr>
        <p:spPr>
          <a:xfrm>
            <a:off x="3526913" y="3107603"/>
            <a:ext cx="1116000" cy="540000"/>
          </a:xfrm>
          <a:prstGeom prst="downArrow">
            <a:avLst>
              <a:gd name="adj1" fmla="val 50000"/>
              <a:gd name="adj2" fmla="val 65426"/>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矢印: 下 12">
            <a:extLst>
              <a:ext uri="{FF2B5EF4-FFF2-40B4-BE49-F238E27FC236}">
                <a16:creationId xmlns:a16="http://schemas.microsoft.com/office/drawing/2014/main" id="{BBDFE59D-4ECA-E9FC-7006-CE94D56D1133}"/>
              </a:ext>
            </a:extLst>
          </p:cNvPr>
          <p:cNvSpPr/>
          <p:nvPr/>
        </p:nvSpPr>
        <p:spPr>
          <a:xfrm rot="10800000">
            <a:off x="4898393" y="3097356"/>
            <a:ext cx="1139620" cy="541072"/>
          </a:xfrm>
          <a:prstGeom prst="downArrow">
            <a:avLst>
              <a:gd name="adj1" fmla="val 50000"/>
              <a:gd name="adj2" fmla="val 6662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F993435D-67D7-3EB0-C8DB-ECBE85F3F230}"/>
              </a:ext>
            </a:extLst>
          </p:cNvPr>
          <p:cNvSpPr txBox="1"/>
          <p:nvPr/>
        </p:nvSpPr>
        <p:spPr>
          <a:xfrm>
            <a:off x="3835755" y="3121233"/>
            <a:ext cx="498316" cy="504000"/>
          </a:xfrm>
          <a:prstGeom prst="rect">
            <a:avLst/>
          </a:prstGeom>
          <a:noFill/>
          <a:ln w="3175">
            <a:noFill/>
          </a:ln>
        </p:spPr>
        <p:txBody>
          <a:bodyPr wrap="square" rtlCol="0">
            <a:spAutoFit/>
          </a:bodyPr>
          <a:lstStyle/>
          <a:p>
            <a:r>
              <a:rPr lang="ja-JP" altLang="en-US" sz="1100" b="1" dirty="0">
                <a:solidFill>
                  <a:schemeClr val="bg1">
                    <a:lumMod val="95000"/>
                  </a:schemeClr>
                </a:solidFill>
              </a:rPr>
              <a:t>方針</a:t>
            </a:r>
            <a:endParaRPr lang="en-US" altLang="ja-JP" sz="1100" b="1" dirty="0">
              <a:solidFill>
                <a:schemeClr val="bg1">
                  <a:lumMod val="95000"/>
                </a:schemeClr>
              </a:solidFill>
            </a:endParaRPr>
          </a:p>
          <a:p>
            <a:r>
              <a:rPr lang="ja-JP" altLang="en-US" sz="1100" b="1" dirty="0">
                <a:solidFill>
                  <a:schemeClr val="bg1">
                    <a:lumMod val="95000"/>
                  </a:schemeClr>
                </a:solidFill>
              </a:rPr>
              <a:t>提示</a:t>
            </a:r>
          </a:p>
        </p:txBody>
      </p:sp>
      <p:sp>
        <p:nvSpPr>
          <p:cNvPr id="18" name="テキスト ボックス 17">
            <a:extLst>
              <a:ext uri="{FF2B5EF4-FFF2-40B4-BE49-F238E27FC236}">
                <a16:creationId xmlns:a16="http://schemas.microsoft.com/office/drawing/2014/main" id="{8A9F834A-51EA-71BE-3699-77EB5A3F7F39}"/>
              </a:ext>
            </a:extLst>
          </p:cNvPr>
          <p:cNvSpPr txBox="1"/>
          <p:nvPr/>
        </p:nvSpPr>
        <p:spPr>
          <a:xfrm>
            <a:off x="5231435" y="3226191"/>
            <a:ext cx="473536" cy="430887"/>
          </a:xfrm>
          <a:prstGeom prst="rect">
            <a:avLst/>
          </a:prstGeom>
          <a:noFill/>
          <a:ln w="3175">
            <a:noFill/>
          </a:ln>
        </p:spPr>
        <p:txBody>
          <a:bodyPr wrap="square" rtlCol="0">
            <a:spAutoFit/>
          </a:bodyPr>
          <a:lstStyle/>
          <a:p>
            <a:r>
              <a:rPr lang="ja-JP" altLang="en-US" sz="1100" b="1" dirty="0">
                <a:solidFill>
                  <a:schemeClr val="bg1"/>
                </a:solidFill>
              </a:rPr>
              <a:t>結果</a:t>
            </a:r>
            <a:endParaRPr lang="en-US" altLang="ja-JP" sz="1100" b="1" dirty="0">
              <a:solidFill>
                <a:schemeClr val="bg1"/>
              </a:solidFill>
            </a:endParaRPr>
          </a:p>
          <a:p>
            <a:r>
              <a:rPr lang="ja-JP" altLang="en-US" sz="1100" b="1" dirty="0">
                <a:solidFill>
                  <a:schemeClr val="bg1"/>
                </a:solidFill>
              </a:rPr>
              <a:t>報告</a:t>
            </a:r>
          </a:p>
        </p:txBody>
      </p:sp>
      <p:sp>
        <p:nvSpPr>
          <p:cNvPr id="4" name="テキスト ボックス 3">
            <a:extLst>
              <a:ext uri="{FF2B5EF4-FFF2-40B4-BE49-F238E27FC236}">
                <a16:creationId xmlns:a16="http://schemas.microsoft.com/office/drawing/2014/main" id="{3983DF12-6367-FBB8-5DD8-257C9AEC9357}"/>
              </a:ext>
            </a:extLst>
          </p:cNvPr>
          <p:cNvSpPr txBox="1"/>
          <p:nvPr/>
        </p:nvSpPr>
        <p:spPr>
          <a:xfrm>
            <a:off x="3323744" y="3776247"/>
            <a:ext cx="2940939" cy="1831271"/>
          </a:xfrm>
          <a:prstGeom prst="rect">
            <a:avLst/>
          </a:prstGeom>
          <a:noFill/>
        </p:spPr>
        <p:txBody>
          <a:bodyPr wrap="square" rtlCol="0">
            <a:spAutoFit/>
          </a:bodyPr>
          <a:lstStyle/>
          <a:p>
            <a:pPr algn="ctr"/>
            <a:r>
              <a:rPr lang="ja-JP" altLang="en-US" b="1" dirty="0">
                <a:solidFill>
                  <a:schemeClr val="tx1"/>
                </a:solidFill>
              </a:rPr>
              <a:t>栃木県介護生産性向上</a:t>
            </a:r>
            <a:endParaRPr lang="en-US" altLang="ja-JP" b="1" dirty="0">
              <a:solidFill>
                <a:schemeClr val="tx1"/>
              </a:solidFill>
            </a:endParaRPr>
          </a:p>
          <a:p>
            <a:pPr algn="ctr"/>
            <a:r>
              <a:rPr lang="ja-JP" altLang="en-US" b="1" dirty="0">
                <a:solidFill>
                  <a:schemeClr val="tx1"/>
                </a:solidFill>
              </a:rPr>
              <a:t>総合相談センター</a:t>
            </a:r>
            <a:endParaRPr lang="en-US" altLang="ja-JP" b="1" dirty="0">
              <a:solidFill>
                <a:schemeClr val="tx1"/>
              </a:solidFill>
            </a:endParaRPr>
          </a:p>
          <a:p>
            <a:r>
              <a:rPr lang="ja-JP" altLang="en-US" sz="1100" dirty="0">
                <a:solidFill>
                  <a:schemeClr val="tx1"/>
                </a:solidFill>
              </a:rPr>
              <a:t>介護生産性向上推進総合事業の中心拠点として、介護現場において生じる様々な課題をワンストップで取り扱う相談窓口として、課題解決や業務改善を支援する。</a:t>
            </a:r>
            <a:endParaRPr lang="en-US" altLang="ja-JP" sz="1100" dirty="0">
              <a:solidFill>
                <a:schemeClr val="tx1"/>
              </a:solidFill>
            </a:endParaRPr>
          </a:p>
          <a:p>
            <a:r>
              <a:rPr lang="ja-JP" altLang="en-US" sz="1100" dirty="0">
                <a:solidFill>
                  <a:schemeClr val="tx1"/>
                </a:solidFill>
              </a:rPr>
              <a:t>・相談支援（業務改善、人材確保等）</a:t>
            </a:r>
            <a:endParaRPr lang="en-US" altLang="ja-JP" sz="1100" dirty="0">
              <a:solidFill>
                <a:schemeClr val="tx1"/>
              </a:solidFill>
            </a:endParaRPr>
          </a:p>
          <a:p>
            <a:r>
              <a:rPr lang="ja-JP" altLang="en-US" sz="1100" dirty="0">
                <a:solidFill>
                  <a:schemeClr val="tx1"/>
                </a:solidFill>
              </a:rPr>
              <a:t>・研修会、専門家派遣</a:t>
            </a:r>
            <a:endParaRPr lang="en-US" altLang="ja-JP" sz="1100" dirty="0">
              <a:solidFill>
                <a:schemeClr val="tx1"/>
              </a:solidFill>
            </a:endParaRPr>
          </a:p>
          <a:p>
            <a:r>
              <a:rPr lang="ja-JP" altLang="en-US" sz="1100" dirty="0">
                <a:solidFill>
                  <a:schemeClr val="tx1"/>
                </a:solidFill>
              </a:rPr>
              <a:t>・介護テクノロジー機器展示、試用貸出し</a:t>
            </a:r>
            <a:endParaRPr lang="en-US" altLang="ja-JP" sz="1100" dirty="0">
              <a:solidFill>
                <a:schemeClr val="tx1"/>
              </a:solidFill>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1196</TotalTime>
  <Words>438</Words>
  <Application>Microsoft Office PowerPoint</Application>
  <PresentationFormat>画面に合わせる (4:3)</PresentationFormat>
  <Paragraphs>63</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ゴシック</vt:lpstr>
      <vt:lpstr>Arial</vt:lpstr>
      <vt:lpstr>Calibri</vt:lpstr>
      <vt:lpstr>Office テーマ</vt:lpstr>
      <vt:lpstr>PowerPoint プレゼンテーション</vt:lpstr>
    </vt:vector>
  </TitlesOfParts>
  <Company>栃木県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栃木県</dc:creator>
  <cp:lastModifiedBy>佐野　智憲</cp:lastModifiedBy>
  <cp:revision>181</cp:revision>
  <cp:lastPrinted>2025-03-13T05:44:26Z</cp:lastPrinted>
  <dcterms:created xsi:type="dcterms:W3CDTF">2015-06-21T23:28:00Z</dcterms:created>
  <dcterms:modified xsi:type="dcterms:W3CDTF">2025-03-19T07:26:16Z</dcterms:modified>
</cp:coreProperties>
</file>